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237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2024-10-23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aaaa@tukorea.ac.k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0" y="35809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70C0"/>
                </a:solidFill>
              </a:rPr>
              <a:t>3D </a:t>
            </a:r>
            <a:r>
              <a:rPr lang="ko-KR" altLang="en-US" sz="2400" b="1" dirty="0">
                <a:solidFill>
                  <a:srgbClr val="0070C0"/>
                </a:solidFill>
              </a:rPr>
              <a:t>바이오 프린팅 연구소</a:t>
            </a: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55596" y="1225350"/>
            <a:ext cx="6381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연구실 소개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 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r>
              <a:rPr lang="ko-KR" altLang="en-US" sz="1200" dirty="0">
                <a:solidFill>
                  <a:srgbClr val="0070C0"/>
                </a:solidFill>
              </a:rPr>
              <a:t> 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융복합</a:t>
            </a:r>
            <a:r>
              <a:rPr lang="ko-KR" altLang="en-US" sz="1200" dirty="0" smtClean="0">
                <a:solidFill>
                  <a:srgbClr val="0070C0"/>
                </a:solidFill>
              </a:rPr>
              <a:t> </a:t>
            </a:r>
            <a:r>
              <a:rPr lang="ko-KR" altLang="en-US" sz="1200" dirty="0">
                <a:solidFill>
                  <a:srgbClr val="0070C0"/>
                </a:solidFill>
              </a:rPr>
              <a:t>공학 지식</a:t>
            </a:r>
            <a:r>
              <a:rPr lang="en-US" altLang="ko-KR" sz="1200" dirty="0">
                <a:solidFill>
                  <a:srgbClr val="0070C0"/>
                </a:solidFill>
              </a:rPr>
              <a:t> (3D </a:t>
            </a:r>
            <a:r>
              <a:rPr lang="ko-KR" altLang="en-US" sz="1200" dirty="0">
                <a:solidFill>
                  <a:srgbClr val="0070C0"/>
                </a:solidFill>
              </a:rPr>
              <a:t>프린팅</a:t>
            </a:r>
            <a:r>
              <a:rPr lang="en-US" altLang="ko-KR" sz="1200" dirty="0">
                <a:solidFill>
                  <a:srgbClr val="0070C0"/>
                </a:solidFill>
              </a:rPr>
              <a:t> &amp; </a:t>
            </a:r>
            <a:r>
              <a:rPr lang="ko-KR" altLang="en-US" sz="1200" dirty="0" err="1">
                <a:solidFill>
                  <a:srgbClr val="0070C0"/>
                </a:solidFill>
              </a:rPr>
              <a:t>유체공학</a:t>
            </a:r>
            <a:r>
              <a:rPr lang="ko-KR" altLang="en-US" sz="1200" dirty="0">
                <a:solidFill>
                  <a:srgbClr val="0070C0"/>
                </a:solidFill>
              </a:rPr>
              <a:t> </a:t>
            </a:r>
            <a:r>
              <a:rPr lang="en-US" altLang="ko-KR" sz="1200" dirty="0">
                <a:solidFill>
                  <a:srgbClr val="0070C0"/>
                </a:solidFill>
              </a:rPr>
              <a:t>&amp; </a:t>
            </a:r>
            <a:r>
              <a:rPr lang="ko-KR" altLang="en-US" sz="1200" dirty="0" err="1">
                <a:solidFill>
                  <a:srgbClr val="0070C0"/>
                </a:solidFill>
              </a:rPr>
              <a:t>바이오공학</a:t>
            </a:r>
            <a:r>
              <a:rPr lang="en-US" altLang="ko-KR" sz="1200" dirty="0">
                <a:solidFill>
                  <a:srgbClr val="0070C0"/>
                </a:solidFill>
              </a:rPr>
              <a:t>) </a:t>
            </a:r>
            <a:r>
              <a:rPr lang="ko-KR" altLang="en-US" sz="1200" dirty="0">
                <a:solidFill>
                  <a:srgbClr val="0070C0"/>
                </a:solidFill>
              </a:rPr>
              <a:t>기반의 </a:t>
            </a:r>
            <a:r>
              <a:rPr lang="en-US" altLang="ko-KR" sz="1200" dirty="0">
                <a:solidFill>
                  <a:srgbClr val="0070C0"/>
                </a:solidFill>
              </a:rPr>
              <a:t>3D </a:t>
            </a:r>
            <a:r>
              <a:rPr lang="ko-KR" altLang="en-US" sz="1200" dirty="0">
                <a:solidFill>
                  <a:srgbClr val="0070C0"/>
                </a:solidFill>
              </a:rPr>
              <a:t>바이오 프린팅 </a:t>
            </a:r>
            <a:r>
              <a:rPr lang="ko-KR" altLang="en-US" sz="1200" dirty="0" smtClean="0">
                <a:solidFill>
                  <a:srgbClr val="0070C0"/>
                </a:solidFill>
              </a:rPr>
              <a:t>기술 개발과  </a:t>
            </a:r>
            <a:endParaRPr lang="en-US" altLang="ko-KR" sz="1200" dirty="0" smtClean="0">
              <a:solidFill>
                <a:srgbClr val="0070C0"/>
              </a:solidFill>
            </a:endParaRPr>
          </a:p>
          <a:p>
            <a:r>
              <a:rPr lang="en-US" altLang="ko-KR" sz="1200" dirty="0">
                <a:solidFill>
                  <a:srgbClr val="0070C0"/>
                </a:solidFill>
              </a:rPr>
              <a:t> </a:t>
            </a:r>
            <a:r>
              <a:rPr lang="ko-KR" altLang="en-US" sz="1200" dirty="0" smtClean="0">
                <a:solidFill>
                  <a:srgbClr val="0070C0"/>
                </a:solidFill>
              </a:rPr>
              <a:t>이를 </a:t>
            </a:r>
            <a:r>
              <a:rPr lang="ko-KR" altLang="en-US" sz="1200" dirty="0">
                <a:solidFill>
                  <a:srgbClr val="0070C0"/>
                </a:solidFill>
              </a:rPr>
              <a:t>이용한 인공장기 </a:t>
            </a:r>
            <a:r>
              <a:rPr lang="en-US" altLang="ko-KR" sz="1200" dirty="0">
                <a:solidFill>
                  <a:srgbClr val="0070C0"/>
                </a:solidFill>
              </a:rPr>
              <a:t>or </a:t>
            </a:r>
            <a:r>
              <a:rPr lang="ko-KR" altLang="en-US" sz="1200" dirty="0">
                <a:solidFill>
                  <a:srgbClr val="0070C0"/>
                </a:solidFill>
              </a:rPr>
              <a:t>인체 유해성 평가 모델 제작</a:t>
            </a:r>
            <a:r>
              <a:rPr lang="en-US" altLang="ko-KR" sz="1200" dirty="0">
                <a:solidFill>
                  <a:srgbClr val="0070C0"/>
                </a:solidFill>
              </a:rPr>
              <a:t>/</a:t>
            </a:r>
            <a:r>
              <a:rPr lang="ko-KR" altLang="en-US" sz="1200" dirty="0">
                <a:solidFill>
                  <a:srgbClr val="0070C0"/>
                </a:solidFill>
              </a:rPr>
              <a:t>평가 연구를 수행하는 </a:t>
            </a:r>
            <a:r>
              <a:rPr lang="ko-KR" altLang="en-US" sz="1200" dirty="0" smtClean="0">
                <a:solidFill>
                  <a:srgbClr val="0070C0"/>
                </a:solidFill>
              </a:rPr>
              <a:t>연구실입니다</a:t>
            </a:r>
            <a:r>
              <a:rPr lang="en-US" altLang="ko-KR" sz="1200" dirty="0">
                <a:solidFill>
                  <a:srgbClr val="0070C0"/>
                </a:solidFill>
              </a:rPr>
              <a:t>. </a:t>
            </a:r>
            <a:endParaRPr lang="en-US" altLang="ko-KR" sz="1200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>
                <a:solidFill>
                  <a:srgbClr val="0070C0"/>
                </a:solidFill>
              </a:rPr>
              <a:t> (</a:t>
            </a:r>
            <a:r>
              <a:rPr lang="ko-KR" altLang="en-US" sz="1200" dirty="0">
                <a:solidFill>
                  <a:srgbClr val="0070C0"/>
                </a:solidFill>
              </a:rPr>
              <a:t>책임</a:t>
            </a:r>
            <a:r>
              <a:rPr lang="en-US" altLang="ko-KR" sz="1200" dirty="0">
                <a:solidFill>
                  <a:srgbClr val="0070C0"/>
                </a:solidFill>
              </a:rPr>
              <a:t>/</a:t>
            </a:r>
            <a:r>
              <a:rPr lang="ko-KR" altLang="en-US" sz="1200" dirty="0">
                <a:solidFill>
                  <a:srgbClr val="0070C0"/>
                </a:solidFill>
              </a:rPr>
              <a:t>지도교수</a:t>
            </a:r>
            <a:r>
              <a:rPr lang="en-US" altLang="ko-KR" sz="1200" dirty="0">
                <a:solidFill>
                  <a:srgbClr val="0070C0"/>
                </a:solidFill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</a:rPr>
              <a:t>기계공학과 </a:t>
            </a:r>
            <a:r>
              <a:rPr lang="ko-KR" altLang="en-US" sz="1200" dirty="0" err="1">
                <a:solidFill>
                  <a:srgbClr val="0070C0"/>
                </a:solidFill>
              </a:rPr>
              <a:t>윤원수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en-US" sz="1200" dirty="0" err="1">
                <a:solidFill>
                  <a:srgbClr val="0070C0"/>
                </a:solidFill>
              </a:rPr>
              <a:t>진송완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en-US" sz="1200" dirty="0" err="1">
                <a:solidFill>
                  <a:srgbClr val="0070C0"/>
                </a:solidFill>
              </a:rPr>
              <a:t>심진형</a:t>
            </a:r>
            <a:r>
              <a:rPr lang="en-US" altLang="ko-KR" sz="1200" dirty="0" smtClean="0">
                <a:solidFill>
                  <a:srgbClr val="0070C0"/>
                </a:solidFill>
              </a:rPr>
              <a:t>)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>
                <a:solidFill>
                  <a:srgbClr val="0070C0"/>
                </a:solidFill>
              </a:rPr>
              <a:t>지원 및 문의</a:t>
            </a:r>
            <a:r>
              <a:rPr lang="en-US" altLang="ko-KR" sz="1100" b="1" dirty="0">
                <a:solidFill>
                  <a:srgbClr val="0070C0"/>
                </a:solidFill>
              </a:rPr>
              <a:t>:</a:t>
            </a:r>
            <a:r>
              <a:rPr lang="en-US" altLang="ko-KR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>
                <a:solidFill>
                  <a:srgbClr val="0070C0"/>
                </a:solidFill>
              </a:rPr>
              <a:t>대학원 </a:t>
            </a:r>
            <a:r>
              <a:rPr lang="ko-KR" altLang="en-US" sz="1100" dirty="0" err="1">
                <a:solidFill>
                  <a:srgbClr val="0070C0"/>
                </a:solidFill>
              </a:rPr>
              <a:t>교학팀</a:t>
            </a:r>
            <a:r>
              <a:rPr lang="ko-KR" altLang="en-US" sz="1100" dirty="0">
                <a:solidFill>
                  <a:srgbClr val="0070C0"/>
                </a:solidFill>
              </a:rPr>
              <a:t> 정석원  </a:t>
            </a:r>
            <a:r>
              <a:rPr lang="en-US" altLang="ko-KR" sz="1100" dirty="0" smtClean="0">
                <a:solidFill>
                  <a:srgbClr val="0070C0"/>
                </a:solidFill>
              </a:rPr>
              <a:t>: seokwon123@tukrea.ac.kr / </a:t>
            </a:r>
            <a:r>
              <a:rPr lang="en-US" altLang="ko-KR" sz="1100" dirty="0">
                <a:solidFill>
                  <a:srgbClr val="0070C0"/>
                </a:solidFill>
              </a:rPr>
              <a:t>0</a:t>
            </a:r>
            <a:r>
              <a:rPr lang="en-US" altLang="ko-KR" sz="1100" dirty="0" smtClean="0">
                <a:solidFill>
                  <a:srgbClr val="0070C0"/>
                </a:solidFill>
              </a:rPr>
              <a:t>31-8041-0342 </a:t>
            </a:r>
            <a:endParaRPr lang="en-US" altLang="ko-KR" sz="1100" dirty="0">
              <a:solidFill>
                <a:srgbClr val="0070C0"/>
              </a:solidFill>
            </a:endParaRPr>
          </a:p>
          <a:p>
            <a:r>
              <a:rPr lang="en-US" altLang="ko-KR" sz="1100" dirty="0">
                <a:solidFill>
                  <a:srgbClr val="0070C0"/>
                </a:solidFill>
              </a:rPr>
              <a:t>※ </a:t>
            </a:r>
            <a:r>
              <a:rPr lang="ko-KR" altLang="en-US" sz="1100" dirty="0">
                <a:solidFill>
                  <a:srgbClr val="0070C0"/>
                </a:solidFill>
              </a:rPr>
              <a:t>많은 관심과 참여 </a:t>
            </a:r>
            <a:r>
              <a:rPr lang="ko-KR" altLang="en-US" sz="1100" dirty="0" smtClean="0">
                <a:solidFill>
                  <a:srgbClr val="0070C0"/>
                </a:solidFill>
              </a:rPr>
              <a:t>바랍니다</a:t>
            </a:r>
            <a:r>
              <a:rPr lang="en-US" altLang="ko-KR" sz="1100" dirty="0" smtClean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255596" y="2176385"/>
            <a:ext cx="6311901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rgbClr val="0070C0"/>
                </a:solidFill>
              </a:rPr>
              <a:t>2.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참여학과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학과 </a:t>
            </a:r>
            <a:r>
              <a:rPr lang="ko-KR" altLang="en-US" sz="1200" dirty="0" smtClean="0">
                <a:solidFill>
                  <a:srgbClr val="0070C0"/>
                </a:solidFill>
              </a:rPr>
              <a:t>무관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0CCB94-0FF9-48B5-B1EC-EC519EE3158B}"/>
              </a:ext>
            </a:extLst>
          </p:cNvPr>
          <p:cNvSpPr txBox="1"/>
          <p:nvPr/>
        </p:nvSpPr>
        <p:spPr>
          <a:xfrm>
            <a:off x="255596" y="2708945"/>
            <a:ext cx="631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rgbClr val="0070C0"/>
                </a:solidFill>
              </a:rPr>
              <a:t>3</a:t>
            </a:r>
            <a:r>
              <a:rPr lang="en-US" altLang="ko-KR" sz="1200" b="1" dirty="0">
                <a:solidFill>
                  <a:srgbClr val="0070C0"/>
                </a:solidFill>
              </a:rPr>
              <a:t>.</a:t>
            </a:r>
            <a:r>
              <a:rPr lang="ko-KR" altLang="en-US" sz="1200" b="1" dirty="0">
                <a:solidFill>
                  <a:srgbClr val="0070C0"/>
                </a:solidFill>
              </a:rPr>
              <a:t>모집대상 및 지원자격</a:t>
            </a:r>
            <a:r>
              <a:rPr lang="en-US" altLang="ko-KR" sz="1200" b="1" dirty="0">
                <a:solidFill>
                  <a:srgbClr val="0070C0"/>
                </a:solidFill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</a:rPr>
              <a:t>우대사항</a:t>
            </a:r>
            <a:r>
              <a:rPr lang="en-US" altLang="ko-KR" sz="1200" b="1" dirty="0">
                <a:solidFill>
                  <a:srgbClr val="0070C0"/>
                </a:solidFill>
              </a:rPr>
              <a:t>) 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- 2024</a:t>
            </a:r>
            <a:r>
              <a:rPr lang="ko-KR" altLang="en-US" sz="1200" dirty="0">
                <a:solidFill>
                  <a:srgbClr val="0070C0"/>
                </a:solidFill>
              </a:rPr>
              <a:t>학년 </a:t>
            </a:r>
            <a:r>
              <a:rPr lang="en-US" altLang="ko-KR" sz="1200" dirty="0">
                <a:solidFill>
                  <a:srgbClr val="0070C0"/>
                </a:solidFill>
              </a:rPr>
              <a:t>2</a:t>
            </a:r>
            <a:r>
              <a:rPr lang="ko-KR" altLang="en-US" sz="1200" dirty="0">
                <a:solidFill>
                  <a:srgbClr val="0070C0"/>
                </a:solidFill>
              </a:rPr>
              <a:t>학기 기준 학부 </a:t>
            </a:r>
            <a:r>
              <a:rPr lang="en-US" altLang="ko-KR" sz="1200" dirty="0">
                <a:solidFill>
                  <a:srgbClr val="0070C0"/>
                </a:solidFill>
              </a:rPr>
              <a:t>3</a:t>
            </a:r>
            <a:r>
              <a:rPr lang="ko-KR" altLang="en-US" sz="1200" dirty="0">
                <a:solidFill>
                  <a:srgbClr val="0070C0"/>
                </a:solidFill>
              </a:rPr>
              <a:t>학기 이상</a:t>
            </a:r>
            <a:r>
              <a:rPr lang="en-US" altLang="ko-KR" sz="1200" dirty="0">
                <a:solidFill>
                  <a:srgbClr val="0070C0"/>
                </a:solidFill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</a:rPr>
              <a:t>단</a:t>
            </a:r>
            <a:r>
              <a:rPr lang="en-US" altLang="ko-KR" sz="1200" dirty="0">
                <a:solidFill>
                  <a:srgbClr val="0070C0"/>
                </a:solidFill>
              </a:rPr>
              <a:t>, 4</a:t>
            </a:r>
            <a:r>
              <a:rPr lang="ko-KR" altLang="en-US" sz="1200" dirty="0">
                <a:solidFill>
                  <a:srgbClr val="0070C0"/>
                </a:solidFill>
              </a:rPr>
              <a:t>학년의 경우 석사과정 희망자에 </a:t>
            </a:r>
            <a:r>
              <a:rPr lang="ko-KR" altLang="en-US" sz="1200" dirty="0" smtClean="0">
                <a:solidFill>
                  <a:srgbClr val="0070C0"/>
                </a:solidFill>
              </a:rPr>
              <a:t>한함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255596" y="3277402"/>
            <a:ext cx="6311901" cy="75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rgbClr val="0070C0"/>
                </a:solidFill>
              </a:rPr>
              <a:t>4</a:t>
            </a:r>
            <a:r>
              <a:rPr lang="en-US" altLang="ko-KR" sz="1200" b="1" dirty="0">
                <a:solidFill>
                  <a:srgbClr val="0070C0"/>
                </a:solidFill>
              </a:rPr>
              <a:t>. </a:t>
            </a:r>
            <a:r>
              <a:rPr lang="ko-KR" altLang="en-US" sz="1200" b="1" dirty="0">
                <a:solidFill>
                  <a:srgbClr val="0070C0"/>
                </a:solidFill>
              </a:rPr>
              <a:t>혜택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 err="1">
                <a:solidFill>
                  <a:srgbClr val="0070C0"/>
                </a:solidFill>
              </a:rPr>
              <a:t>첫학기</a:t>
            </a:r>
            <a:r>
              <a:rPr lang="ko-KR" altLang="en-US" sz="1200" dirty="0">
                <a:solidFill>
                  <a:srgbClr val="0070C0"/>
                </a:solidFill>
              </a:rPr>
              <a:t> 연구지원장학금 전액 </a:t>
            </a:r>
            <a:r>
              <a:rPr lang="ko-KR" altLang="en-US" sz="1200" dirty="0" smtClean="0">
                <a:solidFill>
                  <a:srgbClr val="0070C0"/>
                </a:solidFill>
              </a:rPr>
              <a:t>지원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학생 인건비 </a:t>
            </a:r>
            <a:r>
              <a:rPr lang="ko-KR" altLang="en-US" sz="1200" dirty="0" smtClean="0">
                <a:solidFill>
                  <a:srgbClr val="0070C0"/>
                </a:solidFill>
              </a:rPr>
              <a:t>지원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</a:t>
            </a:r>
            <a:r>
              <a:rPr lang="ko-KR" altLang="en-US" sz="1200" dirty="0">
                <a:solidFill>
                  <a:srgbClr val="0070C0"/>
                </a:solidFill>
              </a:rPr>
              <a:t> 학술대회 및 컨퍼런스 참가비 </a:t>
            </a:r>
            <a:r>
              <a:rPr lang="ko-KR" altLang="en-US" sz="1200" dirty="0" smtClean="0">
                <a:solidFill>
                  <a:srgbClr val="0070C0"/>
                </a:solidFill>
              </a:rPr>
              <a:t>지원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6392DF-BC72-4D5C-AFDA-06722049FBC4}"/>
              </a:ext>
            </a:extLst>
          </p:cNvPr>
          <p:cNvSpPr txBox="1"/>
          <p:nvPr/>
        </p:nvSpPr>
        <p:spPr>
          <a:xfrm>
            <a:off x="255596" y="4135837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rgbClr val="0070C0"/>
                </a:solidFill>
              </a:rPr>
              <a:t>5</a:t>
            </a:r>
            <a:r>
              <a:rPr lang="en-US" altLang="ko-KR" sz="1200" b="1" dirty="0">
                <a:solidFill>
                  <a:srgbClr val="0070C0"/>
                </a:solidFill>
              </a:rPr>
              <a:t>. </a:t>
            </a:r>
            <a:r>
              <a:rPr lang="ko-KR" altLang="en-US" sz="1200" b="1" dirty="0">
                <a:solidFill>
                  <a:srgbClr val="0070C0"/>
                </a:solidFill>
              </a:rPr>
              <a:t>신청방법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- </a:t>
            </a:r>
            <a:r>
              <a:rPr lang="ko-KR" altLang="en-US" sz="1200" dirty="0" smtClean="0">
                <a:solidFill>
                  <a:srgbClr val="0070C0"/>
                </a:solidFill>
              </a:rPr>
              <a:t>담당자 </a:t>
            </a:r>
            <a:r>
              <a:rPr lang="en-US" altLang="ko-KR" sz="1200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</a:rPr>
              <a:t>김재훈</a:t>
            </a:r>
            <a:r>
              <a:rPr lang="en-US" altLang="ko-KR" sz="1200" dirty="0">
                <a:solidFill>
                  <a:srgbClr val="0070C0"/>
                </a:solidFill>
              </a:rPr>
              <a:t> / </a:t>
            </a:r>
            <a:r>
              <a:rPr lang="en-US" altLang="ko-KR" sz="1200" u="sng" dirty="0">
                <a:solidFill>
                  <a:srgbClr val="0070C0"/>
                </a:solidFill>
              </a:rPr>
              <a:t>jhkim</a:t>
            </a:r>
            <a:r>
              <a:rPr lang="en-US" altLang="ko-KR" sz="1200" u="sng" dirty="0">
                <a:solidFill>
                  <a:srgbClr val="0070C0"/>
                </a:solidFill>
                <a:hlinkClick r:id="rId2"/>
              </a:rPr>
              <a:t>@tukorea.ac.kr</a:t>
            </a:r>
            <a:r>
              <a:rPr lang="ko-KR" altLang="en-US" sz="1200" dirty="0">
                <a:solidFill>
                  <a:srgbClr val="0070C0"/>
                </a:solidFill>
              </a:rPr>
              <a:t>로 문의 메일 작성하여 </a:t>
            </a:r>
            <a:r>
              <a:rPr lang="ko-KR" altLang="en-US" sz="1200" dirty="0" smtClean="0">
                <a:solidFill>
                  <a:srgbClr val="0070C0"/>
                </a:solidFill>
              </a:rPr>
              <a:t>발송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 smtClean="0">
                <a:solidFill>
                  <a:srgbClr val="0070C0"/>
                </a:solidFill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</a:rPr>
              <a:t>신청기한</a:t>
            </a:r>
            <a:r>
              <a:rPr lang="en-US" altLang="ko-KR" sz="1200" dirty="0">
                <a:solidFill>
                  <a:srgbClr val="0070C0"/>
                </a:solidFill>
              </a:rPr>
              <a:t>: 2024</a:t>
            </a:r>
            <a:r>
              <a:rPr lang="ko-KR" altLang="en-US" sz="1200" dirty="0">
                <a:solidFill>
                  <a:srgbClr val="0070C0"/>
                </a:solidFill>
              </a:rPr>
              <a:t>년 </a:t>
            </a:r>
            <a:r>
              <a:rPr lang="en-US" altLang="ko-KR" sz="1200" dirty="0">
                <a:solidFill>
                  <a:srgbClr val="0070C0"/>
                </a:solidFill>
              </a:rPr>
              <a:t>12</a:t>
            </a:r>
            <a:r>
              <a:rPr lang="ko-KR" altLang="en-US" sz="1200" dirty="0">
                <a:solidFill>
                  <a:srgbClr val="0070C0"/>
                </a:solidFill>
              </a:rPr>
              <a:t>월 </a:t>
            </a:r>
            <a:r>
              <a:rPr lang="en-US" altLang="ko-KR" sz="1200" dirty="0">
                <a:solidFill>
                  <a:srgbClr val="0070C0"/>
                </a:solidFill>
              </a:rPr>
              <a:t>31</a:t>
            </a:r>
            <a:r>
              <a:rPr lang="ko-KR" altLang="en-US" sz="1200" dirty="0">
                <a:solidFill>
                  <a:srgbClr val="0070C0"/>
                </a:solidFill>
              </a:rPr>
              <a:t>일까지 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ko-KR" altLang="en-US" sz="1200" dirty="0">
                <a:solidFill>
                  <a:srgbClr val="0070C0"/>
                </a:solidFill>
              </a:rPr>
              <a:t>조기 모집 시 모집 종료 예정</a:t>
            </a:r>
            <a:r>
              <a:rPr lang="en-US" altLang="ko-KR" sz="1200" dirty="0" smtClean="0">
                <a:solidFill>
                  <a:srgbClr val="0070C0"/>
                </a:solidFill>
              </a:rPr>
              <a:t>)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A02940-BD3D-4A03-BE91-7D2600A00204}"/>
              </a:ext>
            </a:extLst>
          </p:cNvPr>
          <p:cNvSpPr txBox="1"/>
          <p:nvPr/>
        </p:nvSpPr>
        <p:spPr>
          <a:xfrm>
            <a:off x="255596" y="4893099"/>
            <a:ext cx="6311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rgbClr val="0070C0"/>
                </a:solidFill>
              </a:rPr>
              <a:t>6</a:t>
            </a:r>
            <a:r>
              <a:rPr lang="en-US" altLang="ko-KR" sz="1200" b="1" dirty="0">
                <a:solidFill>
                  <a:srgbClr val="0070C0"/>
                </a:solidFill>
              </a:rPr>
              <a:t>. </a:t>
            </a:r>
            <a:r>
              <a:rPr lang="ko-KR" altLang="en-US" sz="1200" b="1" dirty="0">
                <a:solidFill>
                  <a:srgbClr val="0070C0"/>
                </a:solidFill>
              </a:rPr>
              <a:t>비고 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 - </a:t>
            </a:r>
            <a:r>
              <a:rPr lang="ko-KR" altLang="en-US" sz="1200" dirty="0" smtClean="0">
                <a:solidFill>
                  <a:srgbClr val="0070C0"/>
                </a:solidFill>
              </a:rPr>
              <a:t>위치 </a:t>
            </a:r>
            <a:r>
              <a:rPr lang="en-US" altLang="ko-KR" sz="1200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</a:rPr>
              <a:t>경기산학융합원 </a:t>
            </a:r>
            <a:r>
              <a:rPr lang="en-US" altLang="ko-KR" sz="1200" dirty="0">
                <a:solidFill>
                  <a:srgbClr val="0070C0"/>
                </a:solidFill>
              </a:rPr>
              <a:t>533</a:t>
            </a:r>
            <a:r>
              <a:rPr lang="ko-KR" altLang="en-US" sz="1200" dirty="0">
                <a:solidFill>
                  <a:srgbClr val="0070C0"/>
                </a:solidFill>
              </a:rPr>
              <a:t>호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 - </a:t>
            </a:r>
            <a:r>
              <a:rPr lang="en-US" altLang="ko-KR" sz="1200" dirty="0" smtClean="0">
                <a:solidFill>
                  <a:srgbClr val="0070C0"/>
                </a:solidFill>
              </a:rPr>
              <a:t>Homepage : </a:t>
            </a:r>
            <a:r>
              <a:rPr lang="en-US" altLang="ko-KR" sz="1200" dirty="0">
                <a:solidFill>
                  <a:srgbClr val="0070C0"/>
                </a:solidFill>
              </a:rPr>
              <a:t>www.tuk3dbprc.com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 - 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참여시기</a:t>
            </a:r>
            <a:r>
              <a:rPr lang="ko-KR" altLang="en-US" sz="1200" dirty="0" smtClean="0">
                <a:solidFill>
                  <a:srgbClr val="0070C0"/>
                </a:solidFill>
              </a:rPr>
              <a:t> </a:t>
            </a:r>
            <a:r>
              <a:rPr lang="ko-KR" altLang="en-US" sz="1200" dirty="0">
                <a:solidFill>
                  <a:srgbClr val="0070C0"/>
                </a:solidFill>
              </a:rPr>
              <a:t>조율 </a:t>
            </a:r>
            <a:r>
              <a:rPr lang="ko-KR" altLang="en-US" sz="1200" dirty="0" smtClean="0">
                <a:solidFill>
                  <a:srgbClr val="0070C0"/>
                </a:solidFill>
              </a:rPr>
              <a:t>가능</a:t>
            </a:r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</a:rPr>
              <a:t>  - </a:t>
            </a:r>
            <a:r>
              <a:rPr lang="ko-KR" altLang="en-US" sz="1200" dirty="0" smtClean="0">
                <a:solidFill>
                  <a:srgbClr val="0070C0"/>
                </a:solidFill>
              </a:rPr>
              <a:t>모집인원 </a:t>
            </a:r>
            <a:r>
              <a:rPr lang="en-US" altLang="ko-KR" sz="1200" dirty="0" smtClean="0">
                <a:solidFill>
                  <a:srgbClr val="0070C0"/>
                </a:solidFill>
              </a:rPr>
              <a:t>: 00</a:t>
            </a:r>
            <a:r>
              <a:rPr lang="ko-KR" altLang="en-US" sz="1200" dirty="0" smtClean="0">
                <a:solidFill>
                  <a:srgbClr val="0070C0"/>
                </a:solidFill>
              </a:rPr>
              <a:t>명</a:t>
            </a:r>
            <a:r>
              <a:rPr lang="en-US" altLang="ko-KR" sz="1200" dirty="0" smtClean="0">
                <a:solidFill>
                  <a:srgbClr val="0070C0"/>
                </a:solidFill>
              </a:rPr>
              <a:t> </a:t>
            </a:r>
            <a:endParaRPr lang="en-US" altLang="ko-KR" sz="1200" dirty="0">
              <a:solidFill>
                <a:srgbClr val="0070C0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54591AF-F462-454C-80C2-0FC518A5C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0" r="1" b="-4134"/>
          <a:stretch/>
        </p:blipFill>
        <p:spPr>
          <a:xfrm>
            <a:off x="2391369" y="5889565"/>
            <a:ext cx="2144374" cy="532549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F62A399F-E202-41E5-B7E9-0C205E52ECD6}"/>
              </a:ext>
            </a:extLst>
          </p:cNvPr>
          <p:cNvGrpSpPr/>
          <p:nvPr/>
        </p:nvGrpSpPr>
        <p:grpSpPr>
          <a:xfrm>
            <a:off x="836191" y="6306997"/>
            <a:ext cx="5254730" cy="1834651"/>
            <a:chOff x="904771" y="10497352"/>
            <a:chExt cx="8882269" cy="3101181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6ED8DCA-5ADF-4F3C-10E9-B48AF87105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7" t="6554" r="5718"/>
            <a:stretch/>
          </p:blipFill>
          <p:spPr>
            <a:xfrm>
              <a:off x="3542437" y="10795687"/>
              <a:ext cx="3345146" cy="2303849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BE1C6D1C-F379-BC05-CF1F-0AD76833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764" b="13683"/>
            <a:stretch/>
          </p:blipFill>
          <p:spPr>
            <a:xfrm>
              <a:off x="1453581" y="10497352"/>
              <a:ext cx="1103678" cy="1278017"/>
            </a:xfrm>
            <a:prstGeom prst="rect">
              <a:avLst/>
            </a:prstGeom>
          </p:spPr>
        </p:pic>
        <p:pic>
          <p:nvPicPr>
            <p:cNvPr id="14" name="Picture 22" descr="How Automation Will Enable the Age of Cell Therapy">
              <a:extLst>
                <a:ext uri="{FF2B5EF4-FFF2-40B4-BE49-F238E27FC236}">
                  <a16:creationId xmlns:a16="http://schemas.microsoft.com/office/drawing/2014/main" id="{9555332D-DB30-2E2D-60A3-8423133262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007" y="12210612"/>
              <a:ext cx="1638585" cy="102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1" descr="194">
              <a:extLst>
                <a:ext uri="{FF2B5EF4-FFF2-40B4-BE49-F238E27FC236}">
                  <a16:creationId xmlns:a16="http://schemas.microsoft.com/office/drawing/2014/main" id="{363C94CC-8A47-1FCD-D478-8FFD1553B1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93" t="6934" b="11131"/>
            <a:stretch>
              <a:fillRect/>
            </a:stretch>
          </p:blipFill>
          <p:spPr bwMode="auto">
            <a:xfrm>
              <a:off x="2557260" y="10795687"/>
              <a:ext cx="1059120" cy="2271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ACCD6E-E24C-FD0B-45CA-C741DE4A5ED5}"/>
                </a:ext>
              </a:extLst>
            </p:cNvPr>
            <p:cNvSpPr txBox="1"/>
            <p:nvPr/>
          </p:nvSpPr>
          <p:spPr>
            <a:xfrm>
              <a:off x="1088996" y="11713106"/>
              <a:ext cx="1742699" cy="41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i="1" dirty="0">
                  <a:solidFill>
                    <a:srgbClr val="0070C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3D Printing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9F5217-2B82-E843-DA5E-16BEE6C053F9}"/>
                </a:ext>
              </a:extLst>
            </p:cNvPr>
            <p:cNvSpPr txBox="1"/>
            <p:nvPr/>
          </p:nvSpPr>
          <p:spPr>
            <a:xfrm>
              <a:off x="904771" y="13182336"/>
              <a:ext cx="2201298" cy="41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i="1" dirty="0">
                  <a:solidFill>
                    <a:srgbClr val="0070C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Cell &amp; Biomaterials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5ADD955-5546-2AEF-653B-18274F0BE0F9}"/>
                </a:ext>
              </a:extLst>
            </p:cNvPr>
            <p:cNvSpPr txBox="1"/>
            <p:nvPr/>
          </p:nvSpPr>
          <p:spPr>
            <a:xfrm>
              <a:off x="4013248" y="13021600"/>
              <a:ext cx="2394053" cy="41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i="1" dirty="0">
                  <a:solidFill>
                    <a:srgbClr val="0070C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3D</a:t>
              </a:r>
              <a:r>
                <a:rPr lang="ko-KR" altLang="en-US" sz="1000" i="1" dirty="0">
                  <a:solidFill>
                    <a:srgbClr val="0070C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en-US" altLang="ko-KR" sz="1000" i="1" dirty="0">
                  <a:solidFill>
                    <a:srgbClr val="0070C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Bioprinting</a:t>
              </a:r>
            </a:p>
          </p:txBody>
        </p:sp>
        <p:pic>
          <p:nvPicPr>
            <p:cNvPr id="19" name="Picture 2" descr="Scientist Vectors &amp; Illustrations for Free Download | Freepik">
              <a:extLst>
                <a:ext uri="{FF2B5EF4-FFF2-40B4-BE49-F238E27FC236}">
                  <a16:creationId xmlns:a16="http://schemas.microsoft.com/office/drawing/2014/main" id="{0DC22F83-068F-AD7E-391F-E3E6C2FCAF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1286" y="10889627"/>
              <a:ext cx="2394052" cy="2394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01" descr="194">
              <a:extLst>
                <a:ext uri="{FF2B5EF4-FFF2-40B4-BE49-F238E27FC236}">
                  <a16:creationId xmlns:a16="http://schemas.microsoft.com/office/drawing/2014/main" id="{85556661-E02F-AA7A-EF32-0F889B303D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93" t="6934" b="11131"/>
            <a:stretch>
              <a:fillRect/>
            </a:stretch>
          </p:blipFill>
          <p:spPr bwMode="auto">
            <a:xfrm>
              <a:off x="6619211" y="11481327"/>
              <a:ext cx="1059120" cy="933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C2BB44-8826-D94D-BC99-819EE01106F7}"/>
                </a:ext>
              </a:extLst>
            </p:cNvPr>
            <p:cNvSpPr txBox="1"/>
            <p:nvPr/>
          </p:nvSpPr>
          <p:spPr>
            <a:xfrm>
              <a:off x="7392987" y="13021600"/>
              <a:ext cx="2394053" cy="41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i="1" dirty="0">
                  <a:solidFill>
                    <a:srgbClr val="0070C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Evaluation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</TotalTime>
  <Words>195</Words>
  <Application>Microsoft Office PowerPoint</Application>
  <PresentationFormat>사용자 지정</PresentationFormat>
  <Paragraphs>27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User</cp:lastModifiedBy>
  <cp:revision>23</cp:revision>
  <cp:lastPrinted>2024-10-15T05:30:46Z</cp:lastPrinted>
  <dcterms:created xsi:type="dcterms:W3CDTF">2024-10-07T05:57:59Z</dcterms:created>
  <dcterms:modified xsi:type="dcterms:W3CDTF">2024-10-23T14:57:23Z</dcterms:modified>
</cp:coreProperties>
</file>